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4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99E92-A8EC-432A-9BC1-255FA3135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2CBFE9-3B5D-41E6-B55A-8B787E4A7C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B0ECF-9059-414E-9006-C7379A0A2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A5AA4-B3C8-4559-B268-AEB6A21C5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1BE52-2B09-4147-BA4C-A46789DA3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33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3F305-0E37-4B5E-9890-A4190995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579D26-9148-4272-BCFF-DADE57A0A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4F431-8F52-473A-9B07-74BC53D3B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ECBC7-B412-4EE5-A3C2-7AAE02448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C3B96-1C5F-42E2-8854-EBA565082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518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9536DB-7185-4188-ADE3-3D12571355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84B80-F84C-40D7-9628-D7A0255FC8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498B8-EA6B-41A3-B0D6-D0120D46A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F2D97-AAAF-40B7-B02F-E6646F6DD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F7A2B-79B5-4687-BC8B-13929CF51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385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36F76-60C5-425E-9BCD-6EFF25614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C7FA9-C574-439B-A994-D9C11AE3E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799D2-952D-42EF-8ECE-9B6E03AE0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1EF19-8BD9-477D-9CA9-4FF2A402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BCD99-458E-4BF7-BB2B-DCBAE0436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25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835F7-2617-4573-9662-186712AD9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2130E-15CC-490E-8E26-964D7E9A71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F1718-684D-4955-91EA-0143F2F39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AF8DD-0919-4D8A-9EE3-C5710F04B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C5A92-92DD-46EE-B766-DAA6AF8E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900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5260E-7DFD-40DC-ABA5-9CAE256F4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0C89F-9643-4683-B825-B3939B4702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1ED82-8592-4621-B95D-0E2142EE71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7031B-85DE-4CF2-811A-4805F8B93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33926-E364-410D-9963-9559270D0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CF68AB-513A-4F6A-825C-2C9516756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554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8842D-B43E-4A7C-905F-AE79CAF37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3F5A56-D862-4DEE-92B7-FD80617E3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ABEAEE-F42C-4F38-9B66-6FA97BDA86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6FC3F9-6DAF-4FE4-B479-8B9BBF7ED6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67178-3A88-4D30-914C-58529B85F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278827-02E8-475A-B94C-55FEB936A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D80AAF-8037-487D-9ADC-FDDBFAC3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48A550-489B-471E-AE05-003E48EB7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459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3B372-0E40-4C6B-AD66-AB2ED3566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0E1952-865A-46BE-9D6A-7EB4116EB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866EC9-CC05-4752-BAE9-4A91CE84F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73920C-FF7E-402C-9098-DA138EE80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292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84DB62-DE2B-4433-8017-7303D6137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1D4CF9-FF20-40E9-985E-74F144158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9C9B6-9ED1-49F8-8953-C4A8AFAFD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95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6C1E9-4236-4FC5-B7EC-FA5BB80BF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CA292-EC6C-46D3-9243-28357BEBB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F36211-050A-4A6F-A974-ACC3E18A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BDDF6-EF5A-449F-AB48-D810F70FE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6935AF-2E82-4A56-9366-734E96E82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775D0A-4457-44A5-B0AB-9063DA4E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168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52638-B8BF-4472-B305-7F814DF56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B11A15-DAF3-4097-84FA-E4A7CFEC92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88E08-5F65-4D88-BBC9-97785FB554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DBEEB5-097F-4F22-AFB7-945798913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FA258C-9DCE-4B01-8B46-FA2BF082D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970F24-C0CC-4BE4-A8DD-748485ADF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705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AD09DF-7EDD-4BD3-BD08-53CD8BAF1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053B9-58EF-4FDB-ACE9-4196D505E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CC6DD-6430-4912-8695-4C3C9B4362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7B536-2D4B-44E9-A88D-08FE19B1D0A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A6C74-24F5-424F-A9E2-0057C72E5C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F83CD-1D0F-4BF3-A6AA-5B0DC71BF1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03078-3078-49A1-A960-8AC356B30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73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hyperlink" Target="https://insidetelegram.eu/en/2017/11/29/telegram-3-6-native-client-for-macos-10-11/" TargetMode="External"/><Relationship Id="rId7" Type="http://schemas.openxmlformats.org/officeDocument/2006/relationships/hyperlink" Target="http://universonokia.blogspot.com/2014/06/ngram-lapplicazione-cambia-nome-e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hyperlink" Target="https://www.chrisdottodd.com/2014/06/comcast-will-use-your-service-to-offer.htm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itnessmenow/Universal-Arduino-Telegram-Bot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ptal.com/python/telegram-bot-tutorial-python" TargetMode="External"/><Relationship Id="rId2" Type="http://schemas.openxmlformats.org/officeDocument/2006/relationships/hyperlink" Target="https://create.arduino.cc/projecthub/Arduino_Genuino/telegram-bot-library-ced4d4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randomnerdtutorials.com/telegram-control-esp32-esp8266-nodemcu-outputs/" TargetMode="External"/><Relationship Id="rId5" Type="http://schemas.openxmlformats.org/officeDocument/2006/relationships/hyperlink" Target="https://riptutorial.com/telegram-bot/example/25075/create-a-bot-with-the-botfather" TargetMode="External"/><Relationship Id="rId4" Type="http://schemas.openxmlformats.org/officeDocument/2006/relationships/hyperlink" Target="https://core.telegram.org/bo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AA545E-1E34-4716-A906-A7FAC1C1E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1" y="361951"/>
            <a:ext cx="11195050" cy="29337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CSE 130: IoT-1</a:t>
            </a:r>
            <a:br>
              <a:rPr lang="en-US" dirty="0"/>
            </a:br>
            <a:br>
              <a:rPr lang="en-US" dirty="0"/>
            </a:b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TELEGRAM BOT WITH NODEMCU ESP8266 WIFI MODULE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7545CF-926D-4258-A512-B42FC99A0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7756" y="4401204"/>
            <a:ext cx="10515600" cy="15001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1.E0121046-SwathySuresh / 1</a:t>
            </a:r>
            <a:r>
              <a:rPr lang="en-US" baseline="30000" dirty="0">
                <a:solidFill>
                  <a:schemeClr val="tx1"/>
                </a:solidFill>
              </a:rPr>
              <a:t>st</a:t>
            </a:r>
            <a:r>
              <a:rPr lang="en-US" dirty="0">
                <a:solidFill>
                  <a:schemeClr val="tx1"/>
                </a:solidFill>
              </a:rPr>
              <a:t> year / AIML</a:t>
            </a:r>
          </a:p>
          <a:p>
            <a:r>
              <a:rPr lang="en-US" dirty="0">
                <a:solidFill>
                  <a:schemeClr val="tx1"/>
                </a:solidFill>
              </a:rPr>
              <a:t>2.E0121060-DhariniMurganandham/1</a:t>
            </a:r>
            <a:r>
              <a:rPr lang="en-US" baseline="30000" dirty="0">
                <a:solidFill>
                  <a:schemeClr val="tx1"/>
                </a:solidFill>
              </a:rPr>
              <a:t>st</a:t>
            </a:r>
            <a:r>
              <a:rPr lang="en-US" dirty="0">
                <a:solidFill>
                  <a:schemeClr val="tx1"/>
                </a:solidFill>
              </a:rPr>
              <a:t> year</a:t>
            </a:r>
            <a:r>
              <a:rPr lang="en-US" baseline="30000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/AIML</a:t>
            </a:r>
          </a:p>
          <a:p>
            <a:r>
              <a:rPr lang="en-US" dirty="0">
                <a:solidFill>
                  <a:schemeClr val="tx1"/>
                </a:solidFill>
              </a:rPr>
              <a:t>3.E0121027-Sivane Senthil/1</a:t>
            </a:r>
            <a:r>
              <a:rPr lang="en-US" baseline="30000" dirty="0">
                <a:solidFill>
                  <a:schemeClr val="tx1"/>
                </a:solidFill>
              </a:rPr>
              <a:t>st</a:t>
            </a:r>
            <a:r>
              <a:rPr lang="en-US" dirty="0">
                <a:solidFill>
                  <a:schemeClr val="tx1"/>
                </a:solidFill>
              </a:rPr>
              <a:t>  year/AIML</a:t>
            </a:r>
          </a:p>
        </p:txBody>
      </p:sp>
    </p:spTree>
    <p:extLst>
      <p:ext uri="{BB962C8B-B14F-4D97-AF65-F5344CB8AC3E}">
        <p14:creationId xmlns:p14="http://schemas.microsoft.com/office/powerpoint/2010/main" val="2587728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A1468-4242-44CC-865E-3E134074C81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81000"/>
            <a:ext cx="10890250" cy="6172200"/>
          </a:xfrm>
        </p:spPr>
        <p:txBody>
          <a:bodyPr/>
          <a:lstStyle/>
          <a:p>
            <a:r>
              <a:rPr lang="en-US" dirty="0"/>
              <a:t>             </a:t>
            </a:r>
            <a:r>
              <a:rPr lang="en-US" sz="9600" dirty="0">
                <a:solidFill>
                  <a:schemeClr val="accent6"/>
                </a:solidFill>
              </a:rPr>
              <a:t>THANK YOU !!!!</a:t>
            </a:r>
          </a:p>
        </p:txBody>
      </p:sp>
    </p:spTree>
    <p:extLst>
      <p:ext uri="{BB962C8B-B14F-4D97-AF65-F5344CB8AC3E}">
        <p14:creationId xmlns:p14="http://schemas.microsoft.com/office/powerpoint/2010/main" val="2344749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34A13-8D27-43EB-98A6-058596801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314326"/>
            <a:ext cx="11061700" cy="86901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                    </a:t>
            </a:r>
            <a:r>
              <a:rPr lang="en-US" u="sng" dirty="0">
                <a:solidFill>
                  <a:srgbClr val="FF0000"/>
                </a:solidFill>
              </a:rPr>
              <a:t>OBJECTIVE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94C8F-2668-40EC-AA66-EC37043C5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857001"/>
            <a:ext cx="11520768" cy="4070350"/>
          </a:xfrm>
        </p:spPr>
        <p:txBody>
          <a:bodyPr>
            <a:normAutofit/>
          </a:bodyPr>
          <a:lstStyle/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Bots are third party applications that run inside telegram 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Users can interact with bots by sending them messages. This interaction with the 3</a:t>
            </a:r>
            <a:r>
              <a:rPr lang="en-US" sz="3600" baseline="30000" dirty="0">
                <a:solidFill>
                  <a:schemeClr val="tx1"/>
                </a:solidFill>
              </a:rPr>
              <a:t>rd</a:t>
            </a:r>
            <a:r>
              <a:rPr lang="en-US" sz="3600" dirty="0">
                <a:solidFill>
                  <a:schemeClr val="tx1"/>
                </a:solidFill>
              </a:rPr>
              <a:t> party using Arduino board</a:t>
            </a:r>
            <a:r>
              <a:rPr lang="en-US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79997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E2E99-7A2A-4EB3-BE15-41F5107B0A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14325"/>
            <a:ext cx="10842625" cy="141922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        </a:t>
            </a:r>
            <a:r>
              <a:rPr lang="en-US" u="sng" dirty="0">
                <a:solidFill>
                  <a:srgbClr val="FF0000"/>
                </a:solidFill>
              </a:rPr>
              <a:t>CIRCUIT CONNECTION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801C1D-56EA-46CA-8D67-DD562B6B56C8}"/>
              </a:ext>
            </a:extLst>
          </p:cNvPr>
          <p:cNvSpPr txBox="1"/>
          <p:nvPr/>
        </p:nvSpPr>
        <p:spPr>
          <a:xfrm flipH="1" flipV="1">
            <a:off x="9835182" y="5631504"/>
            <a:ext cx="51767" cy="197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C8B7BB-5C01-48F3-9B20-3941DD31CD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37252" y="2036116"/>
            <a:ext cx="6461300" cy="43075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8AA316-F250-499A-98DE-15DFA9CC73AF}"/>
              </a:ext>
            </a:extLst>
          </p:cNvPr>
          <p:cNvSpPr txBox="1"/>
          <p:nvPr/>
        </p:nvSpPr>
        <p:spPr>
          <a:xfrm>
            <a:off x="1104900" y="5036492"/>
            <a:ext cx="14097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954916E-C3ED-49BA-8659-18A999A1D4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9351955" flipH="1">
            <a:off x="5143500" y="5219697"/>
            <a:ext cx="766832" cy="5248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00A3466-E881-40C0-9719-B1E584621753}"/>
              </a:ext>
            </a:extLst>
          </p:cNvPr>
          <p:cNvSpPr txBox="1"/>
          <p:nvPr/>
        </p:nvSpPr>
        <p:spPr>
          <a:xfrm flipV="1">
            <a:off x="8438696" y="5599919"/>
            <a:ext cx="45719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C1374F0-61B8-465C-92FE-870A6170AC78}"/>
              </a:ext>
            </a:extLst>
          </p:cNvPr>
          <p:cNvSpPr/>
          <p:nvPr/>
        </p:nvSpPr>
        <p:spPr>
          <a:xfrm>
            <a:off x="6301775" y="5271930"/>
            <a:ext cx="742950" cy="37370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65DCD06-A97A-4DFF-9383-130C6874D065}"/>
              </a:ext>
            </a:extLst>
          </p:cNvPr>
          <p:cNvSpPr/>
          <p:nvPr/>
        </p:nvSpPr>
        <p:spPr>
          <a:xfrm>
            <a:off x="5949481" y="5292886"/>
            <a:ext cx="352796" cy="30703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84A86AD-AB49-4D75-A9B2-0DCC0F7DA0F1}"/>
              </a:ext>
            </a:extLst>
          </p:cNvPr>
          <p:cNvSpPr/>
          <p:nvPr/>
        </p:nvSpPr>
        <p:spPr>
          <a:xfrm>
            <a:off x="6676131" y="3368249"/>
            <a:ext cx="619406" cy="2205566"/>
          </a:xfrm>
          <a:custGeom>
            <a:avLst/>
            <a:gdLst>
              <a:gd name="connsiteX0" fmla="*/ 0 w 619406"/>
              <a:gd name="connsiteY0" fmla="*/ 2205566 h 2205566"/>
              <a:gd name="connsiteX1" fmla="*/ 619125 w 619406"/>
              <a:gd name="connsiteY1" fmla="*/ 1710266 h 2205566"/>
              <a:gd name="connsiteX2" fmla="*/ 85725 w 619406"/>
              <a:gd name="connsiteY2" fmla="*/ 214841 h 2205566"/>
              <a:gd name="connsiteX3" fmla="*/ 533400 w 619406"/>
              <a:gd name="connsiteY3" fmla="*/ 14816 h 2205566"/>
              <a:gd name="connsiteX4" fmla="*/ 457200 w 619406"/>
              <a:gd name="connsiteY4" fmla="*/ 14816 h 22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9406" h="2205566">
                <a:moveTo>
                  <a:pt x="0" y="2205566"/>
                </a:moveTo>
                <a:cubicBezTo>
                  <a:pt x="302418" y="2123810"/>
                  <a:pt x="604837" y="2042054"/>
                  <a:pt x="619125" y="1710266"/>
                </a:cubicBezTo>
                <a:cubicBezTo>
                  <a:pt x="633413" y="1378478"/>
                  <a:pt x="100012" y="497416"/>
                  <a:pt x="85725" y="214841"/>
                </a:cubicBezTo>
                <a:cubicBezTo>
                  <a:pt x="71438" y="-67734"/>
                  <a:pt x="471488" y="48153"/>
                  <a:pt x="533400" y="14816"/>
                </a:cubicBezTo>
                <a:cubicBezTo>
                  <a:pt x="595312" y="-18521"/>
                  <a:pt x="457200" y="14816"/>
                  <a:pt x="457200" y="14816"/>
                </a:cubicBezTo>
              </a:path>
            </a:pathLst>
          </a:cu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07B8101-9E03-4F17-BE3E-C61CA52BF725}"/>
              </a:ext>
            </a:extLst>
          </p:cNvPr>
          <p:cNvSpPr/>
          <p:nvPr/>
        </p:nvSpPr>
        <p:spPr>
          <a:xfrm>
            <a:off x="7206866" y="3080378"/>
            <a:ext cx="742950" cy="37876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5AEDC0E-2945-4A94-95E5-080E7617FC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266834" y="482584"/>
            <a:ext cx="1028703" cy="1028703"/>
          </a:xfrm>
          <a:prstGeom prst="rect">
            <a:avLst/>
          </a:prstGeom>
        </p:spPr>
      </p:pic>
      <p:pic>
        <p:nvPicPr>
          <p:cNvPr id="1026" name="Picture 2" descr="Omatom Power ESP8266-12 CH340 NodeMcu Board Serial Wireless Module, For  Industrial, Rs 199 /piece | ID: 19450589197">
            <a:extLst>
              <a:ext uri="{FF2B5EF4-FFF2-40B4-BE49-F238E27FC236}">
                <a16:creationId xmlns:a16="http://schemas.microsoft.com/office/drawing/2014/main" id="{2DABA6D4-D481-4A5C-B004-DA7823C4C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825423" y="1850536"/>
            <a:ext cx="4019517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5213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D3C90-2A17-4BC0-A4BB-9F2262A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266700"/>
            <a:ext cx="9751196" cy="553571"/>
          </a:xfrm>
        </p:spPr>
        <p:txBody>
          <a:bodyPr>
            <a:normAutofit fontScale="90000"/>
          </a:bodyPr>
          <a:lstStyle/>
          <a:p>
            <a:r>
              <a:rPr lang="en-US" dirty="0"/>
              <a:t>                      </a:t>
            </a:r>
            <a:r>
              <a:rPr lang="en-US" u="sng" dirty="0">
                <a:solidFill>
                  <a:srgbClr val="FF0000"/>
                </a:solidFill>
              </a:rPr>
              <a:t>WORKING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13108-9C20-4A69-ABB1-D62A248BE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775" y="1140759"/>
            <a:ext cx="11982450" cy="4854388"/>
          </a:xfrm>
        </p:spPr>
        <p:txBody>
          <a:bodyPr>
            <a:no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Arial Narrow" panose="020B0606020202030204" pitchFamily="34" charset="0"/>
              </a:rPr>
              <a:t>To interact with the Telegram bot, we’ll use the </a:t>
            </a:r>
            <a:r>
              <a:rPr lang="en-US" sz="2800" dirty="0">
                <a:solidFill>
                  <a:schemeClr val="tx1"/>
                </a:solidFill>
                <a:latin typeface="Arial Narrow" panose="020B0606020202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 Telegram Bot Library</a:t>
            </a:r>
            <a:r>
              <a:rPr lang="en-US" sz="2800" dirty="0">
                <a:solidFill>
                  <a:schemeClr val="tx1"/>
                </a:solidFill>
                <a:latin typeface="Arial Narrow" panose="020B0606020202030204" pitchFamily="34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Arial Narrow" panose="020B0606020202030204" pitchFamily="34" charset="0"/>
              </a:rPr>
              <a:t>Go to Sketch &gt; Include Library &gt; Add.ZIP Library..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Arial Narrow" panose="020B0606020202030204" pitchFamily="34" charset="0"/>
              </a:rPr>
              <a:t>Add the library that just got downloaded.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 err="1">
                <a:solidFill>
                  <a:schemeClr val="tx1"/>
                </a:solidFill>
                <a:latin typeface="Arial Narrow" panose="020B0606020202030204" pitchFamily="34" charset="0"/>
              </a:rPr>
              <a:t>Wifi</a:t>
            </a:r>
            <a:r>
              <a:rPr lang="en-US" sz="2800" dirty="0">
                <a:solidFill>
                  <a:schemeClr val="tx1"/>
                </a:solidFill>
                <a:latin typeface="Arial Narrow" panose="020B0606020202030204" pitchFamily="34" charset="0"/>
              </a:rPr>
              <a:t> information (name and password)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Arial Narrow" panose="020B0606020202030204" pitchFamily="34" charset="0"/>
              </a:rPr>
              <a:t>Telegram bot information (username) 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Arial Narrow" panose="020B0606020202030204" pitchFamily="34" charset="0"/>
              </a:rPr>
              <a:t>Compile and upload the code with board.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Arial Narrow" panose="020B0606020202030204" pitchFamily="34" charset="0"/>
              </a:rPr>
              <a:t>The pc and Arduino are been connected using USB port.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Arial Narrow" panose="020B0606020202030204" pitchFamily="34" charset="0"/>
              </a:rPr>
              <a:t>Open Telegram on preferred device 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Arial Narrow" panose="020B0606020202030204" pitchFamily="34" charset="0"/>
              </a:rPr>
              <a:t>start a chat with a bot is /start, our Arduino will answer with a welcome message.</a:t>
            </a:r>
          </a:p>
          <a:p>
            <a:pPr algn="just"/>
            <a:endParaRPr lang="en-US" sz="2800" dirty="0">
              <a:latin typeface="Arial Narrow" panose="020B0606020202030204" pitchFamily="34" charset="0"/>
            </a:endParaRPr>
          </a:p>
          <a:p>
            <a:pPr algn="just"/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87746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3F3E632-56FD-4D7A-89D1-8C314FAB9057}"/>
              </a:ext>
            </a:extLst>
          </p:cNvPr>
          <p:cNvSpPr/>
          <p:nvPr/>
        </p:nvSpPr>
        <p:spPr>
          <a:xfrm>
            <a:off x="183775" y="897434"/>
            <a:ext cx="11246223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Arial Narrow" panose="020B0606020202030204" pitchFamily="34" charset="0"/>
              </a:rPr>
              <a:t>Now type help (without slash), it will answer with a list of supported commands, you can try them all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Arial Narrow" panose="020B0606020202030204" pitchFamily="34" charset="0"/>
              </a:rPr>
              <a:t>You are done with the test, if something is not working, check the </a:t>
            </a:r>
            <a:r>
              <a:rPr lang="en-US" sz="2800" dirty="0" err="1">
                <a:latin typeface="Arial Narrow" panose="020B0606020202030204" pitchFamily="34" charset="0"/>
              </a:rPr>
              <a:t>infomation</a:t>
            </a:r>
            <a:r>
              <a:rPr lang="en-US" sz="2800" dirty="0">
                <a:latin typeface="Arial Narrow" panose="020B0606020202030204" pitchFamily="34" charset="0"/>
              </a:rPr>
              <a:t> entered in the sketch (name, username, token...)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Arial Narrow" panose="020B0606020202030204" pitchFamily="34" charset="0"/>
              </a:rPr>
              <a:t>Open Tools-&gt;Wifi101/</a:t>
            </a:r>
            <a:r>
              <a:rPr lang="en-US" sz="2800" dirty="0" err="1">
                <a:latin typeface="Arial Narrow" panose="020B0606020202030204" pitchFamily="34" charset="0"/>
              </a:rPr>
              <a:t>wifinina</a:t>
            </a:r>
            <a:r>
              <a:rPr lang="en-US" sz="2800" dirty="0">
                <a:latin typeface="Arial Narrow" panose="020B0606020202030204" pitchFamily="34" charset="0"/>
              </a:rPr>
              <a:t> updater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Arial Narrow" panose="020B0606020202030204" pitchFamily="34" charset="0"/>
              </a:rPr>
              <a:t>board (connected) then click open updater sketch and upload it to the board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Arial Narrow" panose="020B0606020202030204" pitchFamily="34" charset="0"/>
              </a:rPr>
              <a:t>After upload, in the updater choose the latest firmware for your board and click update firmware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Arial Narrow" panose="020B0606020202030204" pitchFamily="34" charset="0"/>
              </a:rPr>
              <a:t>After update, in the updater, section SSL certificates, click Add domain, in the dialog write telegram.org:443 then press OK.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Arial Narrow" panose="020B0606020202030204" pitchFamily="34" charset="0"/>
              </a:rPr>
              <a:t>Click Upload certificates to </a:t>
            </a:r>
            <a:r>
              <a:rPr lang="en-US" sz="2800" dirty="0" err="1">
                <a:latin typeface="Arial Narrow" panose="020B0606020202030204" pitchFamily="34" charset="0"/>
              </a:rPr>
              <a:t>wifi</a:t>
            </a:r>
            <a:r>
              <a:rPr lang="en-US" sz="2800" dirty="0">
                <a:latin typeface="Arial Narrow" panose="020B0606020202030204" pitchFamily="34" charset="0"/>
              </a:rPr>
              <a:t> module  and Upload this sketch to the board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Arial Narrow" panose="020B0606020202030204" pitchFamily="34" charset="0"/>
              </a:rPr>
              <a:t>You can write a sub for each new command. Every sub will take care of completing the command and (eventually) return a status information to the user.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43339EB-0EF8-405F-B3EE-D75AF3D6D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352" y="266700"/>
            <a:ext cx="9751196" cy="553571"/>
          </a:xfrm>
        </p:spPr>
        <p:txBody>
          <a:bodyPr>
            <a:normAutofit fontScale="90000"/>
          </a:bodyPr>
          <a:lstStyle/>
          <a:p>
            <a:r>
              <a:rPr lang="en-US" dirty="0"/>
              <a:t>                      </a:t>
            </a:r>
            <a:r>
              <a:rPr lang="en-US" u="sng" dirty="0">
                <a:solidFill>
                  <a:srgbClr val="FF0000"/>
                </a:solidFill>
              </a:rPr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3616404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5BAB0-AD4B-46CA-ABE3-EEAB75F55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361950"/>
            <a:ext cx="11033125" cy="1247775"/>
          </a:xfrm>
        </p:spPr>
        <p:txBody>
          <a:bodyPr>
            <a:normAutofit/>
          </a:bodyPr>
          <a:lstStyle/>
          <a:p>
            <a:r>
              <a:rPr lang="en-US" dirty="0"/>
              <a:t>          </a:t>
            </a:r>
            <a:r>
              <a:rPr lang="en-US" u="sng" dirty="0">
                <a:solidFill>
                  <a:srgbClr val="FF0000"/>
                </a:solidFill>
              </a:rPr>
              <a:t>WORKING PROTOTYPE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253038-2227-4491-B2A8-9478D0F97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93" y="1609725"/>
            <a:ext cx="10680700" cy="4327525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A26BD5-35F1-4147-94B1-DEDC0AC1F9C2}"/>
              </a:ext>
            </a:extLst>
          </p:cNvPr>
          <p:cNvSpPr/>
          <p:nvPr/>
        </p:nvSpPr>
        <p:spPr>
          <a:xfrm>
            <a:off x="1812175" y="2286000"/>
            <a:ext cx="714894" cy="365760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USB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5CAD752-0E78-4122-ADC6-58FDC5F8A950}"/>
              </a:ext>
            </a:extLst>
          </p:cNvPr>
          <p:cNvSpPr/>
          <p:nvPr/>
        </p:nvSpPr>
        <p:spPr>
          <a:xfrm>
            <a:off x="1292166" y="4675425"/>
            <a:ext cx="1729048" cy="922713"/>
          </a:xfrm>
          <a:prstGeom prst="round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Arduino board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1A760BC-9670-4D96-9F1F-26BC4B5E838A}"/>
              </a:ext>
            </a:extLst>
          </p:cNvPr>
          <p:cNvSpPr/>
          <p:nvPr/>
        </p:nvSpPr>
        <p:spPr>
          <a:xfrm>
            <a:off x="8811490" y="2237624"/>
            <a:ext cx="2003367" cy="702425"/>
          </a:xfrm>
          <a:prstGeom prst="round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Telegram app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625B9C7-E1C6-4436-801F-A2578BA1EC9B}"/>
              </a:ext>
            </a:extLst>
          </p:cNvPr>
          <p:cNvSpPr/>
          <p:nvPr/>
        </p:nvSpPr>
        <p:spPr>
          <a:xfrm>
            <a:off x="9035935" y="4187824"/>
            <a:ext cx="906087" cy="523702"/>
          </a:xfrm>
          <a:prstGeom prst="round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Wifi</a:t>
            </a:r>
            <a:endParaRPr 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5495E61-1637-432B-8BB2-5FE2C8D8D710}"/>
              </a:ext>
            </a:extLst>
          </p:cNvPr>
          <p:cNvSpPr/>
          <p:nvPr/>
        </p:nvSpPr>
        <p:spPr>
          <a:xfrm>
            <a:off x="1020763" y="3221083"/>
            <a:ext cx="1404851" cy="523702"/>
          </a:xfrm>
          <a:prstGeom prst="round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Arduino ide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1DA3DEE-C787-4563-995A-6CE242405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934" y="2215881"/>
            <a:ext cx="4933560" cy="3434820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31E64F7-9FC3-4214-885F-C8DF4246679E}"/>
              </a:ext>
            </a:extLst>
          </p:cNvPr>
          <p:cNvCxnSpPr/>
          <p:nvPr/>
        </p:nvCxnSpPr>
        <p:spPr>
          <a:xfrm flipV="1">
            <a:off x="3067396" y="4711526"/>
            <a:ext cx="806335" cy="5367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A488BA4-4C48-4E7A-BE3B-00469993B20B}"/>
              </a:ext>
            </a:extLst>
          </p:cNvPr>
          <p:cNvCxnSpPr/>
          <p:nvPr/>
        </p:nvCxnSpPr>
        <p:spPr>
          <a:xfrm flipV="1">
            <a:off x="2527069" y="2801389"/>
            <a:ext cx="1778924" cy="5569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1DC1BEB-8C75-4ADE-B152-3397CB307794}"/>
              </a:ext>
            </a:extLst>
          </p:cNvPr>
          <p:cNvCxnSpPr/>
          <p:nvPr/>
        </p:nvCxnSpPr>
        <p:spPr>
          <a:xfrm>
            <a:off x="2601884" y="2402378"/>
            <a:ext cx="1363287" cy="2493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1A73E90-7761-4D43-B2EF-3C99913E1D08}"/>
              </a:ext>
            </a:extLst>
          </p:cNvPr>
          <p:cNvCxnSpPr/>
          <p:nvPr/>
        </p:nvCxnSpPr>
        <p:spPr>
          <a:xfrm flipH="1">
            <a:off x="7473142" y="2726575"/>
            <a:ext cx="1338348" cy="556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AA25EF2-9C98-472B-AF78-9FD1F77851F2}"/>
              </a:ext>
            </a:extLst>
          </p:cNvPr>
          <p:cNvCxnSpPr>
            <a:stCxn id="12" idx="1"/>
          </p:cNvCxnSpPr>
          <p:nvPr/>
        </p:nvCxnSpPr>
        <p:spPr>
          <a:xfrm flipH="1">
            <a:off x="7650884" y="4449675"/>
            <a:ext cx="1385051" cy="11484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7632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3D04A-E787-4C18-9D38-C7395F14602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57175"/>
            <a:ext cx="10775950" cy="1419225"/>
          </a:xfrm>
        </p:spPr>
        <p:txBody>
          <a:bodyPr/>
          <a:lstStyle/>
          <a:p>
            <a:r>
              <a:rPr lang="en-US" dirty="0"/>
              <a:t>                   </a:t>
            </a:r>
            <a:r>
              <a:rPr lang="en-US" u="sng" dirty="0">
                <a:solidFill>
                  <a:srgbClr val="FF0000"/>
                </a:solidFill>
              </a:rPr>
              <a:t>DEMO VIDEO </a:t>
            </a:r>
          </a:p>
        </p:txBody>
      </p:sp>
      <p:pic>
        <p:nvPicPr>
          <p:cNvPr id="4" name="VID-20211212-WA0138">
            <a:hlinkClick r:id="" action="ppaction://media"/>
            <a:extLst>
              <a:ext uri="{FF2B5EF4-FFF2-40B4-BE49-F238E27FC236}">
                <a16:creationId xmlns:a16="http://schemas.microsoft.com/office/drawing/2014/main" id="{3A89AC06-F1E6-434B-AC95-31B2D2A2F5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1075" y="1676401"/>
            <a:ext cx="9772650" cy="404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5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5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562911-98D3-44C4-8F77-EA66792F31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324" y="452761"/>
            <a:ext cx="5666913" cy="50558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87C6D9-E153-470A-9ABC-98571BAA76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983" y="0"/>
            <a:ext cx="3257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692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C3060-39D5-457A-B860-243841FA4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1" y="361951"/>
            <a:ext cx="10833100" cy="1171574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                  </a:t>
            </a:r>
            <a:r>
              <a:rPr lang="en-US" u="sng" dirty="0">
                <a:solidFill>
                  <a:srgbClr val="FF0000"/>
                </a:solidFill>
              </a:rPr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5A0558-0454-4C6D-AF13-181581D7A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4350" y="1819275"/>
            <a:ext cx="10833100" cy="4270375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https://create.arduino.cc/projecthub/Arduino_Genuino/telegram-bot-library-ced4d4</a:t>
            </a:r>
            <a:endParaRPr lang="en-US" dirty="0"/>
          </a:p>
          <a:p>
            <a:r>
              <a:rPr lang="en-US" dirty="0">
                <a:hlinkClick r:id="rId3"/>
              </a:rPr>
              <a:t>https://www.toptal.com/python/telegram-bot-tutorial-python</a:t>
            </a:r>
            <a:endParaRPr lang="en-US" dirty="0"/>
          </a:p>
          <a:p>
            <a:r>
              <a:rPr lang="en-US" dirty="0">
                <a:hlinkClick r:id="rId4"/>
              </a:rPr>
              <a:t>https://core.telegram.org/bots</a:t>
            </a:r>
            <a:endParaRPr lang="en-US" dirty="0"/>
          </a:p>
          <a:p>
            <a:r>
              <a:rPr lang="en-US" dirty="0">
                <a:hlinkClick r:id="rId5"/>
              </a:rPr>
              <a:t>https://riptutorial.com/telegram-bot/example/25075/create-a-bot-with-the-botfather</a:t>
            </a:r>
            <a:endParaRPr lang="en-US" dirty="0"/>
          </a:p>
          <a:p>
            <a:r>
              <a:rPr lang="en-US" dirty="0">
                <a:hlinkClick r:id="rId6"/>
              </a:rPr>
              <a:t>https://randomnerdtutorials.com/telegram-control-esp32-esp8266-nodemcu-outputs/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157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</TotalTime>
  <Words>406</Words>
  <Application>Microsoft Office PowerPoint</Application>
  <PresentationFormat>Widescreen</PresentationFormat>
  <Paragraphs>44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Narrow</vt:lpstr>
      <vt:lpstr>Calibri</vt:lpstr>
      <vt:lpstr>Calibri Light</vt:lpstr>
      <vt:lpstr>Wingdings</vt:lpstr>
      <vt:lpstr>Office Theme</vt:lpstr>
      <vt:lpstr> CSE 130: IoT-1  TELEGRAM BOT WITH NODEMCU ESP8266 WIFI MODULE</vt:lpstr>
      <vt:lpstr>                    OBJECTIVE</vt:lpstr>
      <vt:lpstr>        CIRCUIT CONNECTION</vt:lpstr>
      <vt:lpstr>                      WORKING</vt:lpstr>
      <vt:lpstr>                      WORKING</vt:lpstr>
      <vt:lpstr>          WORKING PROTOTYPE</vt:lpstr>
      <vt:lpstr>                   DEMO VIDEO </vt:lpstr>
      <vt:lpstr>PowerPoint Presentation</vt:lpstr>
      <vt:lpstr>                  REFERENCES</vt:lpstr>
      <vt:lpstr>             THANK YOU 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130: IoT-1  TELEGRAM BOT WITH ARDUINO MKR WIFI 1010</dc:title>
  <dc:creator>SWATHY SURESH</dc:creator>
  <cp:lastModifiedBy>Nandhini</cp:lastModifiedBy>
  <cp:revision>18</cp:revision>
  <dcterms:created xsi:type="dcterms:W3CDTF">2021-12-12T04:01:42Z</dcterms:created>
  <dcterms:modified xsi:type="dcterms:W3CDTF">2021-12-13T18:04:58Z</dcterms:modified>
</cp:coreProperties>
</file>

<file path=docProps/thumbnail.jpeg>
</file>